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71" r:id="rId4"/>
    <p:sldId id="270" r:id="rId5"/>
    <p:sldId id="281" r:id="rId6"/>
    <p:sldId id="296" r:id="rId7"/>
    <p:sldId id="276" r:id="rId8"/>
    <p:sldId id="294" r:id="rId9"/>
    <p:sldId id="291" r:id="rId10"/>
    <p:sldId id="289" r:id="rId11"/>
    <p:sldId id="260" r:id="rId12"/>
  </p:sldIdLst>
  <p:sldSz cx="12192000" cy="6858000"/>
  <p:notesSz cx="6805613" cy="994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E4D43B0-7BC3-41C6-90A2-5A07DE10C323}" type="datetimeFigureOut">
              <a:rPr lang="en-US" smtClean="0"/>
              <a:t>6/28/2019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C0745A-2D0C-4F9B-8535-F5DB4F5F3D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1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0745A-2D0C-4F9B-8535-F5DB4F5F3D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52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l" descr=" "/>
          <p:cNvSpPr txBox="1"/>
          <p:nvPr userDrawn="1"/>
        </p:nvSpPr>
        <p:spPr>
          <a:xfrm>
            <a:off x="0" y="653796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US" sz="850" b="0" i="0" u="none" baseline="0">
                <a:solidFill>
                  <a:srgbClr val="000000"/>
                </a:solidFill>
                <a:latin typeface="Microsoft Sans Serif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89901" y="1072876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52º Congresso Nacional da ABIPEM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17341" y="1960572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à 28 de junho - Foz do Iguaçu/PR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16688" y="3539493"/>
            <a:ext cx="5074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Eduardo </a:t>
            </a:r>
            <a:r>
              <a:rPr lang="pt-BR" sz="3200" dirty="0" err="1"/>
              <a:t>Loverro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320816" y="2668724"/>
            <a:ext cx="92115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Investimento no Exterior</a:t>
            </a:r>
          </a:p>
          <a:p>
            <a:pPr algn="ctr"/>
            <a:r>
              <a:rPr lang="pt-BR" sz="2800" b="1" dirty="0"/>
              <a:t>BNP Paribas Asset Management Brasil LTDA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78"/>
            <a:ext cx="12192000" cy="6858000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03031" y="2547356"/>
            <a:ext cx="10586434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marL="685800" indent="-685800" eaLnBrk="1" fontAlgn="base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3600" b="1" dirty="0">
                <a:solidFill>
                  <a:srgbClr val="641A49"/>
                </a:solidFill>
                <a:ea typeface="MS Gothic" pitchFamily="49" charset="-128"/>
              </a:rPr>
              <a:t>Possibilita melhorar a relação Risco X Retorno;</a:t>
            </a:r>
          </a:p>
          <a:p>
            <a:pPr marL="685800" indent="-685800" eaLnBrk="1" fontAlgn="base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3600" b="1" dirty="0">
                <a:solidFill>
                  <a:srgbClr val="641A49"/>
                </a:solidFill>
                <a:ea typeface="MS Gothic" pitchFamily="49" charset="-128"/>
              </a:rPr>
              <a:t>Mercado conta com boa estrutura de Governança;</a:t>
            </a:r>
          </a:p>
          <a:p>
            <a:pPr marL="685800" indent="-685800" eaLnBrk="1" fontAlgn="base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3600" b="1" dirty="0">
                <a:solidFill>
                  <a:srgbClr val="641A49"/>
                </a:solidFill>
                <a:ea typeface="MS Gothic" pitchFamily="49" charset="-128"/>
              </a:rPr>
              <a:t>Gestores brasileiros ampla grade produtos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53391" y="996434"/>
            <a:ext cx="9211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62495" y="1479928"/>
            <a:ext cx="9211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Mensagem final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84982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88642" y="4699014"/>
            <a:ext cx="9607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Eduardo </a:t>
            </a:r>
            <a:r>
              <a:rPr lang="pt-BR" sz="2800" dirty="0" err="1"/>
              <a:t>Loverro</a:t>
            </a:r>
            <a:endParaRPr lang="pt-BR" sz="2800" dirty="0"/>
          </a:p>
          <a:p>
            <a:pPr algn="ctr"/>
            <a:r>
              <a:rPr lang="pt-BR" sz="2800" dirty="0"/>
              <a:t>BNP Paribas Asset Management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08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Resultado de imagem para aviao de dinhei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00204">
            <a:off x="4583354" y="2155431"/>
            <a:ext cx="2604504" cy="254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41" y="2293857"/>
            <a:ext cx="2748827" cy="227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721" y="2076883"/>
            <a:ext cx="2349517" cy="2349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25375" y="1581208"/>
            <a:ext cx="164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Por que?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580125" y="1496725"/>
            <a:ext cx="1465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Quando?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48641" y="1581209"/>
            <a:ext cx="117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Como?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9533106" y="1496324"/>
            <a:ext cx="1174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Onde?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685456" y="1581207"/>
            <a:ext cx="240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Risco / Retorno?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652654" y="4893075"/>
            <a:ext cx="1789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Governança!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964632" y="4871752"/>
            <a:ext cx="1568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Segurança!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9703931" y="4877341"/>
            <a:ext cx="1648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Controles!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89461" y="4875098"/>
            <a:ext cx="1761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Informação!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153391" y="996434"/>
            <a:ext cx="9211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190667" y="4890011"/>
            <a:ext cx="2052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Diversificação!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949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654339" y="1151320"/>
            <a:ext cx="6592887" cy="1371600"/>
          </a:xfrm>
          <a:prstGeom prst="downArrowCallout">
            <a:avLst>
              <a:gd name="adj1" fmla="val 36842"/>
              <a:gd name="adj2" fmla="val 35949"/>
              <a:gd name="adj3" fmla="val 16667"/>
              <a:gd name="adj4" fmla="val 66667"/>
            </a:avLst>
          </a:prstGeom>
          <a:gradFill rotWithShape="1">
            <a:gsLst>
              <a:gs pos="0">
                <a:srgbClr val="5E87B2">
                  <a:tint val="50000"/>
                  <a:satMod val="300000"/>
                </a:srgbClr>
              </a:gs>
              <a:gs pos="35000">
                <a:srgbClr val="5E87B2">
                  <a:tint val="37000"/>
                  <a:satMod val="300000"/>
                </a:srgbClr>
              </a:gs>
              <a:gs pos="100000">
                <a:srgbClr val="5E87B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None/>
              <a:tabLst/>
              <a:defRPr/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MS Gothic" pitchFamily="49" charset="-128"/>
              <a:cs typeface="+mn-cs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654339" y="4183877"/>
            <a:ext cx="6607175" cy="912813"/>
          </a:xfrm>
          <a:prstGeom prst="rect">
            <a:avLst/>
          </a:prstGeom>
          <a:gradFill rotWithShape="1">
            <a:gsLst>
              <a:gs pos="0">
                <a:srgbClr val="5E87B2">
                  <a:tint val="50000"/>
                  <a:satMod val="300000"/>
                </a:srgbClr>
              </a:gs>
              <a:gs pos="35000">
                <a:srgbClr val="5E87B2">
                  <a:tint val="37000"/>
                  <a:satMod val="300000"/>
                </a:srgbClr>
              </a:gs>
              <a:gs pos="100000">
                <a:srgbClr val="5E87B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None/>
              <a:tabLst/>
              <a:defRPr/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MS Gothic" pitchFamily="49" charset="-128"/>
              <a:cs typeface="+mn-cs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627351" y="2606191"/>
            <a:ext cx="6634163" cy="1528763"/>
          </a:xfrm>
          <a:prstGeom prst="downArrowCallout">
            <a:avLst>
              <a:gd name="adj1" fmla="val 36842"/>
              <a:gd name="adj2" fmla="val 35949"/>
              <a:gd name="adj3" fmla="val 16667"/>
              <a:gd name="adj4" fmla="val 66667"/>
            </a:avLst>
          </a:prstGeom>
          <a:gradFill rotWithShape="1">
            <a:gsLst>
              <a:gs pos="0">
                <a:srgbClr val="5E87B2">
                  <a:tint val="50000"/>
                  <a:satMod val="300000"/>
                </a:srgbClr>
              </a:gs>
              <a:gs pos="35000">
                <a:srgbClr val="5E87B2">
                  <a:tint val="37000"/>
                  <a:satMod val="300000"/>
                </a:srgbClr>
              </a:gs>
              <a:gs pos="100000">
                <a:srgbClr val="5E87B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None/>
              <a:tabLst/>
              <a:defRPr/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MS Gothic" pitchFamily="49" charset="-128"/>
              <a:cs typeface="+mn-cs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94201" y="1632043"/>
            <a:ext cx="3551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1pPr>
            <a:lvl2pPr marL="742950" indent="-28575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marL="1143000" indent="-22860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marL="1600200" indent="-22860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marL="2057400" indent="-22860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514600" indent="-228600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971800" indent="-228600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429000" indent="-228600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886200" indent="-228600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Times New Roman" charset="0"/>
              <a:buNone/>
              <a:defRPr/>
            </a:pPr>
            <a:r>
              <a:rPr lang="en-US" sz="240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Calibri" pitchFamily="34" charset="0"/>
                <a:cs typeface="Calibri" pitchFamily="34" charset="0"/>
              </a:rPr>
              <a:t>Investimento</a:t>
            </a:r>
            <a:r>
              <a:rPr 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Calibri" pitchFamily="34" charset="0"/>
                <a:cs typeface="Calibri" pitchFamily="34" charset="0"/>
              </a:rPr>
              <a:t>em</a:t>
            </a:r>
            <a:r>
              <a:rPr lang="en-US" sz="2400" b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000000">
                    <a:lumMod val="85000"/>
                    <a:lumOff val="15000"/>
                  </a:srgbClr>
                </a:solidFill>
                <a:latin typeface="Calibri" pitchFamily="34" charset="0"/>
                <a:cs typeface="Calibri" pitchFamily="34" charset="0"/>
              </a:rPr>
              <a:t>Reais</a:t>
            </a:r>
            <a:endParaRPr lang="en-US" sz="2400" b="1" dirty="0">
              <a:solidFill>
                <a:srgbClr val="000000">
                  <a:lumMod val="85000"/>
                  <a:lumOff val="1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665019" y="1188698"/>
            <a:ext cx="6550025" cy="49244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004632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1pPr>
            <a:lvl2pPr marL="742950" indent="-28575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marL="1143000" indent="-22860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marL="1600200" indent="-22860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marL="2057400" indent="-228600"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5146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9718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4290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886200" indent="-228600" defTabSz="48895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pPr marL="0" marR="0" lvl="0" indent="0" algn="ctr" defTabSz="48895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Times New Roman" pitchFamily="18" charset="0"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RPPS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 pitchFamily="34" charset="0"/>
              <a:ea typeface="MS Gothic" pitchFamily="49" charset="-128"/>
              <a:cs typeface="Calibri" pitchFamily="34" charset="0"/>
            </a:endParaRP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667039" y="4378270"/>
            <a:ext cx="6538912" cy="43088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0" tIns="0" rIns="0" bIns="0">
            <a:spAutoFit/>
          </a:bodyPr>
          <a:lstStyle>
            <a:defPPr>
              <a:defRPr lang="pt-BR"/>
            </a:defPPr>
            <a:lvl1pPr marR="0" lvl="0" indent="0" algn="ctr" defTabSz="48895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800" b="1" i="0" u="none" strike="noStrike" kern="0" cap="none" spc="0" normalizeH="0" baseline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defRPr>
            </a:lvl1pPr>
            <a:lvl2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2844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7416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1988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6560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r>
              <a:rPr lang="pt-BR" dirty="0"/>
              <a:t>Fundo de Investimentos no Exterior</a:t>
            </a: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637855" y="2883135"/>
            <a:ext cx="6538912" cy="43088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0" tIns="0" rIns="0" bIns="0">
            <a:spAutoFit/>
          </a:bodyPr>
          <a:lstStyle>
            <a:lvl1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1pPr>
            <a:lvl2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2844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7416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1988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6560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pPr marL="0" marR="0" lvl="0" indent="0" algn="ctr" defTabSz="48895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Fundo de Investimento no Brasil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7467888" y="1256794"/>
            <a:ext cx="47067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en-US" sz="1800" b="1" dirty="0">
                <a:solidFill>
                  <a:srgbClr val="641A49"/>
                </a:solidFill>
                <a:ea typeface="MS Gothic" pitchFamily="49" charset="-128"/>
              </a:rPr>
              <a:t>Resolução CMN Nº 4695, art.9º</a:t>
            </a:r>
            <a:endParaRPr lang="en-US" altLang="en-US" sz="1800" b="1" dirty="0">
              <a:solidFill>
                <a:srgbClr val="641A49"/>
              </a:solidFill>
              <a:ea typeface="MS Gothic" pitchFamily="49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6283" y="234968"/>
            <a:ext cx="1448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Como?</a:t>
            </a:r>
            <a:endParaRPr lang="en-US" sz="2800" dirty="0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7532735" y="1601222"/>
            <a:ext cx="47067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en-US" sz="1800" b="1" dirty="0">
                <a:solidFill>
                  <a:srgbClr val="641A49"/>
                </a:solidFill>
                <a:ea typeface="MS Gothic" pitchFamily="49" charset="-128"/>
              </a:rPr>
              <a:t>Até 10% patrimônio:</a:t>
            </a:r>
            <a:endParaRPr lang="en-US" altLang="en-US" sz="1800" b="1" dirty="0">
              <a:solidFill>
                <a:srgbClr val="641A49"/>
              </a:solidFill>
              <a:ea typeface="MS Gothic" pitchFamily="49" charset="-128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7386823" y="2651256"/>
            <a:ext cx="47067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en-US" sz="1800" b="1" dirty="0">
                <a:solidFill>
                  <a:srgbClr val="641A49"/>
                </a:solidFill>
                <a:ea typeface="MS Gothic" pitchFamily="49" charset="-128"/>
              </a:rPr>
              <a:t>Renda Fixa – Dívida Externa</a:t>
            </a:r>
            <a:endParaRPr lang="en-US" altLang="en-US" sz="1800" b="1" dirty="0">
              <a:solidFill>
                <a:srgbClr val="641A49"/>
              </a:solidFill>
              <a:ea typeface="MS Gothic" pitchFamily="49" charset="-128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7383575" y="2944690"/>
            <a:ext cx="47067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en-US" sz="1800" b="1" dirty="0">
                <a:solidFill>
                  <a:srgbClr val="641A49"/>
                </a:solidFill>
                <a:ea typeface="MS Gothic" pitchFamily="49" charset="-128"/>
              </a:rPr>
              <a:t>Classificação – Investimento no Exterior</a:t>
            </a:r>
            <a:endParaRPr lang="en-US" altLang="en-US" sz="1800" b="1" dirty="0">
              <a:solidFill>
                <a:srgbClr val="641A49"/>
              </a:solidFill>
              <a:ea typeface="MS Gothic" pitchFamily="49" charset="-128"/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7390055" y="3257624"/>
            <a:ext cx="47067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en-US" sz="1800" b="1" dirty="0">
                <a:solidFill>
                  <a:srgbClr val="641A49"/>
                </a:solidFill>
                <a:ea typeface="MS Gothic" pitchFamily="49" charset="-128"/>
              </a:rPr>
              <a:t>Fundos de Ações BDR Nível I</a:t>
            </a:r>
            <a:endParaRPr lang="en-US" altLang="en-US" sz="1800" b="1" dirty="0">
              <a:solidFill>
                <a:srgbClr val="641A49"/>
              </a:solidFill>
              <a:ea typeface="MS Gothic" pitchFamily="49" charset="-128"/>
            </a:endParaRPr>
          </a:p>
        </p:txBody>
      </p:sp>
      <p:sp>
        <p:nvSpPr>
          <p:cNvPr id="27" name="Rectangle 1"/>
          <p:cNvSpPr>
            <a:spLocks noChangeArrowheads="1"/>
          </p:cNvSpPr>
          <p:nvPr/>
        </p:nvSpPr>
        <p:spPr bwMode="auto">
          <a:xfrm>
            <a:off x="7467888" y="4491341"/>
            <a:ext cx="47067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altLang="en-US" sz="2000" b="1" dirty="0">
                <a:solidFill>
                  <a:srgbClr val="641A49"/>
                </a:solidFill>
                <a:latin typeface="Arial Narrow" pitchFamily="34" charset="0"/>
                <a:ea typeface="MS Gothic" pitchFamily="49" charset="-128"/>
              </a:rPr>
              <a:t>Performance do fundo superior à 12 meses</a:t>
            </a:r>
            <a:endParaRPr lang="en-US" altLang="en-US" sz="2000" b="1" dirty="0">
              <a:solidFill>
                <a:srgbClr val="641A49"/>
              </a:solidFill>
              <a:latin typeface="Arial Narrow" pitchFamily="34" charset="0"/>
              <a:ea typeface="MS Gothic" pitchFamily="49" charset="-128"/>
            </a:endParaRPr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7467887" y="5661994"/>
            <a:ext cx="47067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pt-BR" altLang="en-US" sz="2000" b="1" dirty="0">
                <a:solidFill>
                  <a:srgbClr val="641A49"/>
                </a:solidFill>
                <a:ea typeface="MS Gothic" pitchFamily="49" charset="-128"/>
              </a:rPr>
              <a:t>Mais de 5 anos; mais de USD 5 bilhões</a:t>
            </a:r>
            <a:endParaRPr lang="en-US" altLang="en-US" sz="2000" b="1" dirty="0">
              <a:solidFill>
                <a:srgbClr val="641A49"/>
              </a:solidFill>
              <a:ea typeface="MS Gothic" pitchFamily="49" charset="-128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690003" y="5445269"/>
            <a:ext cx="6607175" cy="912813"/>
          </a:xfrm>
          <a:prstGeom prst="rect">
            <a:avLst/>
          </a:prstGeom>
          <a:gradFill rotWithShape="1">
            <a:gsLst>
              <a:gs pos="0">
                <a:srgbClr val="5E87B2">
                  <a:tint val="50000"/>
                  <a:satMod val="300000"/>
                </a:srgbClr>
              </a:gs>
              <a:gs pos="35000">
                <a:srgbClr val="5E87B2">
                  <a:tint val="37000"/>
                  <a:satMod val="300000"/>
                </a:srgbClr>
              </a:gs>
              <a:gs pos="100000">
                <a:srgbClr val="5E87B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Times New Roman" pitchFamily="18" charset="0"/>
              <a:buNone/>
              <a:tabLst/>
              <a:defRPr/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MS Gothic" pitchFamily="49" charset="-128"/>
              <a:cs typeface="+mn-cs"/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722159" y="5661994"/>
            <a:ext cx="6538912" cy="43088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0" tIns="0" rIns="0" bIns="0">
            <a:spAutoFit/>
          </a:bodyPr>
          <a:lstStyle>
            <a:defPPr>
              <a:defRPr lang="pt-BR"/>
            </a:defPPr>
            <a:lvl1pPr marR="0" lvl="0" indent="0" algn="ctr" defTabSz="488950" fontAlgn="base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2800" b="1" i="0" u="none" strike="noStrike" kern="0" cap="none" spc="0" normalizeH="0" baseline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defRPr>
            </a:lvl1pPr>
            <a:lvl2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2844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7416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1988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6560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r>
              <a:rPr lang="pt-BR" dirty="0"/>
              <a:t>Gestor do Fundo no Exterior</a:t>
            </a:r>
          </a:p>
        </p:txBody>
      </p:sp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758266" y="3314022"/>
            <a:ext cx="6538912" cy="276999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0" tIns="0" rIns="0" bIns="0">
            <a:spAutoFit/>
          </a:bodyPr>
          <a:lstStyle>
            <a:lvl1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1pPr>
            <a:lvl2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2844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7416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1988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6560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pPr marL="0" marR="0" lvl="0" indent="0" algn="ctr" defTabSz="48895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CVM /</a:t>
            </a:r>
            <a:r>
              <a:rPr kumimoji="0" lang="pt-BR" sz="1800" b="1" i="0" u="none" strike="noStrike" kern="0" cap="none" spc="0" normalizeH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 ANBIMA</a:t>
            </a:r>
            <a:endParaRPr kumimoji="0" lang="pt-BR" sz="18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 pitchFamily="34" charset="0"/>
              <a:ea typeface="MS Gothic" pitchFamily="49" charset="-128"/>
              <a:cs typeface="Calibri" pitchFamily="34" charset="0"/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719629" y="4791588"/>
            <a:ext cx="6538912" cy="276999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0" tIns="0" rIns="0" bIns="0">
            <a:spAutoFit/>
          </a:bodyPr>
          <a:lstStyle>
            <a:lvl1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1pPr>
            <a:lvl2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2pPr>
            <a:lvl3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3pPr>
            <a:lvl4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4pPr>
            <a:lvl5pPr defTabSz="488950" eaLnBrk="0" hangingPunct="0"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5pPr>
            <a:lvl6pPr marL="22844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6pPr>
            <a:lvl7pPr marL="27416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7pPr>
            <a:lvl8pPr marL="31988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8pPr>
            <a:lvl9pPr marL="3656013" indent="1588" defTabSz="4889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1500">
                <a:solidFill>
                  <a:schemeClr val="bg1"/>
                </a:solidFill>
                <a:latin typeface="Arial Narrow" pitchFamily="34" charset="0"/>
                <a:ea typeface="MS Gothic" pitchFamily="49" charset="-128"/>
              </a:defRPr>
            </a:lvl9pPr>
          </a:lstStyle>
          <a:p>
            <a:pPr marL="0" marR="0" lvl="0" indent="0" algn="ctr" defTabSz="48895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1" kern="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 pitchFamily="34" charset="0"/>
                <a:cs typeface="Calibri" pitchFamily="34" charset="0"/>
              </a:rPr>
              <a:t>SEC / SICAV / UCITS</a:t>
            </a:r>
            <a:r>
              <a:rPr kumimoji="0" lang="pt-BR" sz="1800" b="1" i="0" u="none" strike="noStrike" kern="0" cap="none" spc="0" normalizeH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itchFamily="34" charset="0"/>
                <a:ea typeface="MS Gothic" pitchFamily="49" charset="-128"/>
                <a:cs typeface="Calibri" pitchFamily="34" charset="0"/>
              </a:rPr>
              <a:t> </a:t>
            </a:r>
            <a:endParaRPr kumimoji="0" lang="pt-BR" sz="1800" b="1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 pitchFamily="34" charset="0"/>
              <a:ea typeface="MS Gothic" pitchFamily="49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5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78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" y="357029"/>
            <a:ext cx="183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Por que?</a:t>
            </a:r>
            <a:endParaRPr lang="en-US" sz="3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03031" y="1819992"/>
            <a:ext cx="10586434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60000"/>
              </a:spcBef>
              <a:buClr>
                <a:srgbClr val="D15F34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D15F34"/>
              </a:buClr>
              <a:buFont typeface="Arial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2pPr>
            <a:lvl3pPr marL="1143000" indent="-228600" eaLnBrk="0" hangingPunct="0">
              <a:buClr>
                <a:srgbClr val="D15F34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3pPr>
            <a:lvl4pPr marL="1600200" indent="-228600" eaLnBrk="0" hangingPunct="0">
              <a:buClr>
                <a:srgbClr val="D15F34"/>
              </a:buClr>
              <a:buFont typeface="Arial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4pPr>
            <a:lvl5pPr marL="2057400" indent="-228600" eaLnBrk="0" hangingPunct="0"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D15F34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</a:defRPr>
            </a:lvl9pPr>
          </a:lstStyle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4400" b="1" dirty="0">
                <a:solidFill>
                  <a:srgbClr val="641A49"/>
                </a:solidFill>
                <a:ea typeface="MS Gothic" pitchFamily="49" charset="-128"/>
              </a:rPr>
              <a:t>Diversificação dos investimentos</a:t>
            </a:r>
          </a:p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endParaRPr lang="pt-BR" altLang="en-US" sz="1800" b="1" dirty="0">
              <a:solidFill>
                <a:srgbClr val="641A49"/>
              </a:solidFill>
              <a:ea typeface="MS Gothic" pitchFamily="49" charset="-128"/>
            </a:endParaRPr>
          </a:p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4400" b="1" dirty="0">
                <a:solidFill>
                  <a:srgbClr val="641A49"/>
                </a:solidFill>
                <a:ea typeface="MS Gothic" pitchFamily="49" charset="-128"/>
              </a:rPr>
              <a:t>Fontes complementares de rentabilidade</a:t>
            </a:r>
          </a:p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endParaRPr lang="pt-BR" altLang="en-US" sz="1600" b="1" dirty="0">
              <a:solidFill>
                <a:srgbClr val="641A49"/>
              </a:solidFill>
              <a:ea typeface="MS Gothic" pitchFamily="49" charset="-128"/>
            </a:endParaRPr>
          </a:p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4400" b="1" dirty="0">
                <a:solidFill>
                  <a:srgbClr val="641A49"/>
                </a:solidFill>
                <a:ea typeface="MS Gothic" pitchFamily="49" charset="-128"/>
              </a:rPr>
              <a:t>Acesso a outros mercados e setores</a:t>
            </a:r>
          </a:p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endParaRPr lang="pt-BR" altLang="en-US" sz="1800" b="1" dirty="0">
              <a:solidFill>
                <a:srgbClr val="641A49"/>
              </a:solidFill>
              <a:ea typeface="MS Gothic" pitchFamily="49" charset="-128"/>
            </a:endParaRPr>
          </a:p>
          <a:p>
            <a:pPr marL="685800" indent="-685800" eaLnBrk="1" fontAlgn="base" hangingPunct="1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§"/>
            </a:pPr>
            <a:r>
              <a:rPr lang="pt-BR" altLang="en-US" sz="4400" b="1" dirty="0">
                <a:solidFill>
                  <a:srgbClr val="641A49"/>
                </a:solidFill>
                <a:ea typeface="MS Gothic" pitchFamily="49" charset="-128"/>
              </a:rPr>
              <a:t>outros...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53391" y="996434"/>
            <a:ext cx="9211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3512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" y="225135"/>
            <a:ext cx="183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Por que?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517572" y="6445026"/>
            <a:ext cx="6560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/>
              <a:t>Fonte: </a:t>
            </a:r>
            <a:r>
              <a:rPr lang="pt-BR" sz="1400" dirty="0" err="1"/>
              <a:t>Bloomberg</a:t>
            </a:r>
            <a:r>
              <a:rPr lang="pt-BR" sz="1400" dirty="0"/>
              <a:t> / BNP Paribas Asset Management Brasil LTDA, data: 31/05/2019</a:t>
            </a:r>
            <a:endParaRPr 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977" y="1549992"/>
            <a:ext cx="7342476" cy="486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 rot="158449">
            <a:off x="6100756" y="3167869"/>
            <a:ext cx="1460047" cy="117446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0455" y="789912"/>
            <a:ext cx="1148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2022" y="1158010"/>
            <a:ext cx="11487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Acesso a outros setores </a:t>
            </a:r>
          </a:p>
        </p:txBody>
      </p:sp>
    </p:spTree>
    <p:extLst>
      <p:ext uri="{BB962C8B-B14F-4D97-AF65-F5344CB8AC3E}">
        <p14:creationId xmlns:p14="http://schemas.microsoft.com/office/powerpoint/2010/main" val="119522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76772" y="1800927"/>
          <a:ext cx="7529513" cy="4934422"/>
        </p:xfrm>
        <a:graphic>
          <a:graphicData uri="http://schemas.openxmlformats.org/drawingml/2006/table">
            <a:tbl>
              <a:tblPr/>
              <a:tblGrid>
                <a:gridCol w="1713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0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1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Ranking </a:t>
                      </a:r>
                      <a:b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Dezembro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2018</a:t>
                      </a:r>
                    </a:p>
                  </a:txBody>
                  <a:tcPr marL="9524" marR="9524" marT="9525" marB="0" anchor="ctr">
                    <a:lnL>
                      <a:noFill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Bolsa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Valor de Mercado</a:t>
                      </a:r>
                      <a:b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(USD Bilhões)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Companhias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Listadas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NYSE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20.679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2.285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Nasdaq - US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9.757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Japan Exchange Group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Shanghai Stock Exchange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1.450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Hong Kong Exchanges and Clearing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Euronext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3.730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LSE Group (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Inglaterra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Shenzhen Stock Exchange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2.405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2.134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BSE Limited (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Índia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5.233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National Stock Exchange of India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2.056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TMX Group (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Canadá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3.383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Deutsche 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Börse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AG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SIX Swiss Exchange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1.441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Korea Exchange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Nasdaq Nordic Exchanges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Australian Securities Exchange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1.263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2.146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Taiwan Stock Exchange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24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 SA 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Bolsa</a:t>
                      </a:r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Balcao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917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fontAlgn="b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7949045" y="2498697"/>
            <a:ext cx="414597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60000"/>
              </a:spcBef>
              <a:buClr>
                <a:srgbClr val="5E87B2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5E87B2"/>
              </a:buClr>
              <a:buFont typeface="Arial" pitchFamily="34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buClr>
                <a:srgbClr val="5E87B2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buClr>
                <a:srgbClr val="5E87B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8E9B24"/>
              </a:buClr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B3, 18ª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maior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bolsa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do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mundo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8E9B24"/>
              </a:buClr>
              <a:buFont typeface="Wingdings" pitchFamily="2" charset="2"/>
              <a:buChar char="§"/>
            </a:pPr>
            <a:endParaRPr lang="en-US" altLang="en-US" sz="2400" dirty="0">
              <a:solidFill>
                <a:srgbClr val="000000"/>
              </a:solidFill>
              <a:ea typeface="MS Gothic" pitchFamily="49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8E9B24"/>
              </a:buClr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339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empresas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listadas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;</a:t>
            </a:r>
          </a:p>
          <a:p>
            <a:pPr marL="0" indent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8E9B24"/>
              </a:buClr>
              <a:buNone/>
            </a:pPr>
            <a:endParaRPr lang="en-US" altLang="en-US" sz="2400" dirty="0">
              <a:solidFill>
                <a:srgbClr val="000000"/>
              </a:solidFill>
              <a:ea typeface="MS Gothic" pitchFamily="49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8E9B24"/>
              </a:buClr>
              <a:buFont typeface="Wingdings" pitchFamily="2" charset="2"/>
              <a:buChar char="§"/>
            </a:pP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Liquidez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&gt; 10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milhões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dia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limita</a:t>
            </a:r>
            <a:r>
              <a:rPr lang="en-US" altLang="en-US" sz="2400" dirty="0">
                <a:solidFill>
                  <a:srgbClr val="000000"/>
                </a:solidFill>
                <a:ea typeface="MS Gothic" pitchFamily="49" charset="-128"/>
              </a:rPr>
              <a:t> para 104 </a:t>
            </a:r>
            <a:r>
              <a:rPr lang="en-US" altLang="en-US" sz="2400" dirty="0" err="1">
                <a:solidFill>
                  <a:srgbClr val="000000"/>
                </a:solidFill>
                <a:ea typeface="MS Gothic" pitchFamily="49" charset="-128"/>
              </a:rPr>
              <a:t>empresas</a:t>
            </a:r>
            <a:r>
              <a:rPr lang="en-US" altLang="en-US" sz="2000" dirty="0">
                <a:solidFill>
                  <a:srgbClr val="000000"/>
                </a:solidFill>
                <a:ea typeface="MS Gothic" pitchFamily="49" charset="-128"/>
              </a:rPr>
              <a:t>. 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270456" y="1436819"/>
            <a:ext cx="7508383" cy="33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042988" eaLnBrk="0" hangingPunct="0">
              <a:spcBef>
                <a:spcPct val="60000"/>
              </a:spcBef>
              <a:buClr>
                <a:srgbClr val="5E87B2"/>
              </a:buClr>
              <a:buFont typeface="Arial Narrow" pitchFamily="34" charset="0"/>
              <a:buChar char="●"/>
              <a:defRPr sz="2300">
                <a:solidFill>
                  <a:schemeClr val="tx1"/>
                </a:solidFill>
                <a:latin typeface="Arial Narrow" pitchFamily="34" charset="0"/>
              </a:defRPr>
            </a:lvl1pPr>
            <a:lvl2pPr marL="827088" indent="-217488" defTabSz="1042988" eaLnBrk="0" hangingPunct="0">
              <a:spcBef>
                <a:spcPct val="20000"/>
              </a:spcBef>
              <a:buClr>
                <a:srgbClr val="5E87B2"/>
              </a:buClr>
              <a:buFont typeface="Arial" pitchFamily="34" charset="0"/>
              <a:buChar char="–"/>
              <a:defRPr sz="2100">
                <a:solidFill>
                  <a:schemeClr val="tx1"/>
                </a:solidFill>
                <a:latin typeface="Arial Narrow" pitchFamily="34" charset="0"/>
              </a:defRPr>
            </a:lvl2pPr>
            <a:lvl3pPr marL="1249363" indent="-217488" defTabSz="1042988" eaLnBrk="0" hangingPunct="0">
              <a:buClr>
                <a:srgbClr val="5E87B2"/>
              </a:buClr>
              <a:buSzPct val="50000"/>
              <a:buFont typeface="Arial Narrow" pitchFamily="34" charset="0"/>
              <a:buChar char="●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71638" indent="-217488" defTabSz="1042988" eaLnBrk="0" hangingPunct="0">
              <a:buClr>
                <a:srgbClr val="5E87B2"/>
              </a:buClr>
              <a:buFont typeface="Arial" pitchFamily="34" charset="0"/>
              <a:buChar char="–"/>
              <a:defRPr sz="1400">
                <a:solidFill>
                  <a:schemeClr val="tx1"/>
                </a:solidFill>
                <a:latin typeface="Arial Narrow" pitchFamily="34" charset="0"/>
              </a:defRPr>
            </a:lvl4pPr>
            <a:lvl5pPr marL="2093913" indent="-217488" defTabSz="1042988" eaLnBrk="0" hangingPunct="0"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5pPr>
            <a:lvl6pPr marL="2551113" indent="-217488" defTabSz="10429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6pPr>
            <a:lvl7pPr marL="3008313" indent="-217488" defTabSz="10429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7pPr>
            <a:lvl8pPr marL="3465513" indent="-217488" defTabSz="10429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8pPr>
            <a:lvl9pPr marL="3922713" indent="-217488" defTabSz="10429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5E87B2"/>
              </a:buClr>
              <a:buSzPct val="65000"/>
              <a:buFont typeface="Arial Narrow" pitchFamily="34" charset="0"/>
              <a:buChar char="●"/>
              <a:defRPr sz="1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itchFamily="18" charset="0"/>
              <a:buNone/>
            </a:pPr>
            <a:r>
              <a:rPr lang="en-US" altLang="en-US" sz="2400" b="1" dirty="0">
                <a:solidFill>
                  <a:srgbClr val="536F89"/>
                </a:solidFill>
                <a:latin typeface="Calibri" pitchFamily="34" charset="0"/>
                <a:ea typeface="MS Gothic" pitchFamily="49" charset="-128"/>
              </a:rPr>
              <a:t>Ranking dos </a:t>
            </a:r>
            <a:r>
              <a:rPr lang="en-US" altLang="en-US" sz="2400" b="1" dirty="0" err="1">
                <a:solidFill>
                  <a:srgbClr val="536F89"/>
                </a:solidFill>
                <a:latin typeface="Calibri" pitchFamily="34" charset="0"/>
                <a:ea typeface="MS Gothic" pitchFamily="49" charset="-128"/>
              </a:rPr>
              <a:t>mercados</a:t>
            </a:r>
            <a:r>
              <a:rPr lang="en-US" altLang="en-US" sz="2400" b="1" dirty="0">
                <a:solidFill>
                  <a:srgbClr val="536F89"/>
                </a:solidFill>
                <a:latin typeface="Calibri" pitchFamily="34" charset="0"/>
                <a:ea typeface="MS Gothic" pitchFamily="49" charset="-128"/>
              </a:rPr>
              <a:t> </a:t>
            </a:r>
            <a:r>
              <a:rPr lang="en-US" altLang="en-US" sz="2400" b="1" dirty="0" err="1">
                <a:solidFill>
                  <a:srgbClr val="536F89"/>
                </a:solidFill>
                <a:latin typeface="Calibri" pitchFamily="34" charset="0"/>
                <a:ea typeface="MS Gothic" pitchFamily="49" charset="-128"/>
              </a:rPr>
              <a:t>globais</a:t>
            </a:r>
            <a:r>
              <a:rPr lang="en-US" altLang="en-US" sz="2400" b="1" dirty="0">
                <a:solidFill>
                  <a:srgbClr val="536F89"/>
                </a:solidFill>
                <a:latin typeface="Calibri" pitchFamily="34" charset="0"/>
                <a:ea typeface="MS Gothic" pitchFamily="49" charset="-128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0456" y="880528"/>
            <a:ext cx="1148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2899" y="225135"/>
            <a:ext cx="183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Por que?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7949044" y="6355253"/>
            <a:ext cx="4145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600"/>
            </a:lvl1pPr>
          </a:lstStyle>
          <a:p>
            <a:r>
              <a:rPr lang="en-US" sz="1400" dirty="0"/>
              <a:t>Fonte:  World Federation of Exchanges – </a:t>
            </a:r>
            <a:r>
              <a:rPr lang="en-US" sz="1400" dirty="0" err="1"/>
              <a:t>Dez</a:t>
            </a:r>
            <a:r>
              <a:rPr lang="en-US" sz="1400" dirty="0"/>
              <a:t> 2018</a:t>
            </a:r>
          </a:p>
        </p:txBody>
      </p:sp>
      <p:sp>
        <p:nvSpPr>
          <p:cNvPr id="2" name="Oval 1"/>
          <p:cNvSpPr/>
          <p:nvPr/>
        </p:nvSpPr>
        <p:spPr>
          <a:xfrm>
            <a:off x="6545179" y="6501120"/>
            <a:ext cx="1147010" cy="2526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7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78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" y="225135"/>
            <a:ext cx="183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Por que?</a:t>
            </a:r>
            <a:endParaRPr lang="en-US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913" y="1364730"/>
            <a:ext cx="9022530" cy="5023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063855" y="1959475"/>
            <a:ext cx="3096799" cy="4428996"/>
          </a:xfrm>
          <a:prstGeom prst="rect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816913" y="5179941"/>
            <a:ext cx="9022530" cy="267826"/>
          </a:xfrm>
          <a:prstGeom prst="rect">
            <a:avLst/>
          </a:prstGeom>
          <a:noFill/>
          <a:ln w="5715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0455" y="817133"/>
            <a:ext cx="1148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33209" y="6417718"/>
            <a:ext cx="614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Fonte: </a:t>
            </a:r>
            <a:r>
              <a:rPr lang="pt-BR" dirty="0" err="1"/>
              <a:t>Economática</a:t>
            </a:r>
            <a:r>
              <a:rPr lang="pt-BR" dirty="0"/>
              <a:t> / MSCI / Data: 17/06/2019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60654" y="2859573"/>
            <a:ext cx="3678789" cy="267826"/>
          </a:xfrm>
          <a:prstGeom prst="rect">
            <a:avLst/>
          </a:prstGeom>
          <a:noFill/>
          <a:ln w="5715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8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" y="225135"/>
            <a:ext cx="183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Por que?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153390" y="930130"/>
            <a:ext cx="9211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62494" y="1436701"/>
            <a:ext cx="9211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Taxa de Juros no Brasil</a:t>
            </a:r>
            <a:endParaRPr lang="en-US" sz="2400" b="1" dirty="0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462646" y="1883245"/>
            <a:ext cx="6930736" cy="32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234" tIns="43618" rIns="87234" bIns="43618">
            <a:spAutoFit/>
          </a:bodyPr>
          <a:lstStyle>
            <a:defPPr>
              <a:defRPr lang="fr-FR"/>
            </a:defPPr>
            <a:lvl1pPr defTabSz="1023175">
              <a:spcBef>
                <a:spcPct val="0"/>
              </a:spcBef>
              <a:defRPr sz="1500" b="0">
                <a:solidFill>
                  <a:schemeClr val="bg1"/>
                </a:solidFill>
                <a:latin typeface="BNPP Sans" panose="02000000000000000000" pitchFamily="2" charset="0"/>
                <a:ea typeface="MS Gothic" pitchFamily="49" charset="-128"/>
              </a:defRPr>
            </a:lvl1pPr>
          </a:lstStyle>
          <a:p>
            <a:pPr marL="0" marR="0" lvl="0" indent="0" algn="ctr" defTabSz="102317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NPP Sans" panose="02000000000000000000" pitchFamily="2" charset="0"/>
                <a:ea typeface="MS Gothic" pitchFamily="49" charset="-128"/>
              </a:rPr>
              <a:t>Taxa Selic (</a:t>
            </a:r>
            <a:r>
              <a:rPr kumimoji="0" lang="pt-BR" altLang="pt-BR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NPP Sans" panose="02000000000000000000" pitchFamily="2" charset="0"/>
                <a:ea typeface="MS Gothic" pitchFamily="49" charset="-128"/>
              </a:rPr>
              <a:t>Overnight</a:t>
            </a:r>
            <a:r>
              <a:rPr kumimoji="0" lang="pt-BR" altLang="pt-BR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NPP Sans" panose="02000000000000000000" pitchFamily="2" charset="0"/>
                <a:ea typeface="MS Gothic" pitchFamily="49" charset="-128"/>
              </a:rPr>
              <a:t>) - %a.a.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636" y="2117116"/>
            <a:ext cx="8697191" cy="4357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33"/>
          <p:cNvSpPr txBox="1">
            <a:spLocks noChangeArrowheads="1"/>
          </p:cNvSpPr>
          <p:nvPr/>
        </p:nvSpPr>
        <p:spPr bwMode="auto">
          <a:xfrm>
            <a:off x="8948940" y="6512311"/>
            <a:ext cx="1865616" cy="2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r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pt-BR" sz="900" b="0" dirty="0">
                <a:latin typeface="+mj-lt"/>
              </a:rPr>
              <a:t>Fontes: </a:t>
            </a:r>
            <a:r>
              <a:rPr lang="pt-BR" altLang="pt-BR" sz="900" b="0" dirty="0">
                <a:latin typeface="+mj-lt"/>
              </a:rPr>
              <a:t>IBGE, BCB e Bloomberg. </a:t>
            </a:r>
            <a:r>
              <a:rPr lang="pt-BR" sz="900" b="0" dirty="0">
                <a:latin typeface="+mj-lt"/>
              </a:rPr>
              <a:t>Elaboração: BNPP AM Brasil.</a:t>
            </a:r>
            <a:endParaRPr lang="en-US" sz="9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63045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3010851" cy="73186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" y="225135"/>
            <a:ext cx="1839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Por que?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413051" y="6755771"/>
            <a:ext cx="9228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Relatório Focus Banco Central / Tesouro Nacional / BNP Paribas Asset Management Brasil LTDA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70455" y="1074713"/>
            <a:ext cx="11487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Investimento no Exterior</a:t>
            </a:r>
            <a:endParaRPr lang="en-US" sz="36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098" y="1912430"/>
            <a:ext cx="7177161" cy="432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173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6393</TotalTime>
  <Words>436</Words>
  <Application>Microsoft Office PowerPoint</Application>
  <PresentationFormat>Widescreen</PresentationFormat>
  <Paragraphs>148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MS Gothic</vt:lpstr>
      <vt:lpstr>Arial</vt:lpstr>
      <vt:lpstr>Arial Narrow</vt:lpstr>
      <vt:lpstr>BNPP Sans</vt:lpstr>
      <vt:lpstr>Calibri</vt:lpstr>
      <vt:lpstr>Calibri Light</vt:lpstr>
      <vt:lpstr>Microsoft Sans Serif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keywords>Classification=Public</cp:keywords>
  <cp:lastModifiedBy>me-lenovo-i7-04@outlook.com</cp:lastModifiedBy>
  <cp:revision>109</cp:revision>
  <cp:lastPrinted>2019-06-25T21:50:33Z</cp:lastPrinted>
  <dcterms:created xsi:type="dcterms:W3CDTF">2019-05-07T17:44:33Z</dcterms:created>
  <dcterms:modified xsi:type="dcterms:W3CDTF">2019-06-28T13:50:03Z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9194d426-463e-4f38-b9a8-69a6967cf06b</vt:lpwstr>
  </property>
  <property fmtid="{D5CDD505-2E9C-101B-9397-08002B2CF9AE}" pid="3" name="Classification">
    <vt:lpwstr>Public</vt:lpwstr>
  </property>
  <property fmtid="{D5CDD505-2E9C-101B-9397-08002B2CF9AE}" pid="4" name="ApplyVisualMarking">
    <vt:lpwstr>None</vt:lpwstr>
  </property>
</Properties>
</file>